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0233600" cy="31089600"/>
  <p:notesSz cx="6858000" cy="9144000"/>
  <p:embeddedFontLst>
    <p:embeddedFont>
      <p:font typeface="Oswald" panose="00000500000000000000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gDY98lSp+1B5YAcG9Se+p1YuQz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5AE2E5-F53F-44BD-AD11-5518B9C41278}" v="4" dt="2025-04-16T06:44:45.7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9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yssa C Ortiz" userId="5825135d-9162-477a-bb35-e31f8126387a" providerId="ADAL" clId="{075AE2E5-F53F-44BD-AD11-5518B9C41278}"/>
    <pc:docChg chg="undo redo custSel modSld">
      <pc:chgData name="Alyssa C Ortiz" userId="5825135d-9162-477a-bb35-e31f8126387a" providerId="ADAL" clId="{075AE2E5-F53F-44BD-AD11-5518B9C41278}" dt="2025-04-16T07:30:40.817" v="129" actId="122"/>
      <pc:docMkLst>
        <pc:docMk/>
      </pc:docMkLst>
      <pc:sldChg chg="modSp mod modNotesTx">
        <pc:chgData name="Alyssa C Ortiz" userId="5825135d-9162-477a-bb35-e31f8126387a" providerId="ADAL" clId="{075AE2E5-F53F-44BD-AD11-5518B9C41278}" dt="2025-04-16T07:30:40.817" v="129" actId="122"/>
        <pc:sldMkLst>
          <pc:docMk/>
          <pc:sldMk cId="0" sldId="256"/>
        </pc:sldMkLst>
        <pc:spChg chg="mod">
          <ac:chgData name="Alyssa C Ortiz" userId="5825135d-9162-477a-bb35-e31f8126387a" providerId="ADAL" clId="{075AE2E5-F53F-44BD-AD11-5518B9C41278}" dt="2025-04-16T06:28:22.142" v="73" actId="1076"/>
          <ac:spMkLst>
            <pc:docMk/>
            <pc:sldMk cId="0" sldId="256"/>
            <ac:spMk id="84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36:21.176" v="88" actId="1076"/>
          <ac:spMkLst>
            <pc:docMk/>
            <pc:sldMk cId="0" sldId="256"/>
            <ac:spMk id="89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36:33.929" v="91" actId="1076"/>
          <ac:spMkLst>
            <pc:docMk/>
            <pc:sldMk cId="0" sldId="256"/>
            <ac:spMk id="92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15:11.064" v="47" actId="1076"/>
          <ac:spMkLst>
            <pc:docMk/>
            <pc:sldMk cId="0" sldId="256"/>
            <ac:spMk id="93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14:18.216" v="43" actId="1076"/>
          <ac:spMkLst>
            <pc:docMk/>
            <pc:sldMk cId="0" sldId="256"/>
            <ac:spMk id="94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41:41.172" v="109" actId="1076"/>
          <ac:spMkLst>
            <pc:docMk/>
            <pc:sldMk cId="0" sldId="256"/>
            <ac:spMk id="95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09:31.155" v="28" actId="20577"/>
          <ac:spMkLst>
            <pc:docMk/>
            <pc:sldMk cId="0" sldId="256"/>
            <ac:spMk id="96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00:55.723" v="19" actId="1076"/>
          <ac:spMkLst>
            <pc:docMk/>
            <pc:sldMk cId="0" sldId="256"/>
            <ac:spMk id="97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37:16.940" v="92" actId="1076"/>
          <ac:spMkLst>
            <pc:docMk/>
            <pc:sldMk cId="0" sldId="256"/>
            <ac:spMk id="99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6:25:21.624" v="60" actId="14100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Alyssa C Ortiz" userId="5825135d-9162-477a-bb35-e31f8126387a" providerId="ADAL" clId="{075AE2E5-F53F-44BD-AD11-5518B9C41278}" dt="2025-04-16T07:30:40.817" v="129" actId="122"/>
          <ac:spMkLst>
            <pc:docMk/>
            <pc:sldMk cId="0" sldId="256"/>
            <ac:spMk id="103" creationId="{00000000-0000-0000-0000-000000000000}"/>
          </ac:spMkLst>
        </pc:spChg>
        <pc:picChg chg="mod">
          <ac:chgData name="Alyssa C Ortiz" userId="5825135d-9162-477a-bb35-e31f8126387a" providerId="ADAL" clId="{075AE2E5-F53F-44BD-AD11-5518B9C41278}" dt="2025-04-16T06:46:20.317" v="114" actId="1076"/>
          <ac:picMkLst>
            <pc:docMk/>
            <pc:sldMk cId="0" sldId="256"/>
            <ac:picMk id="101" creationId="{00000000-0000-0000-0000-000000000000}"/>
          </ac:picMkLst>
        </pc:picChg>
        <pc:picChg chg="mod">
          <ac:chgData name="Alyssa C Ortiz" userId="5825135d-9162-477a-bb35-e31f8126387a" providerId="ADAL" clId="{075AE2E5-F53F-44BD-AD11-5518B9C41278}" dt="2025-04-16T06:29:57.122" v="75" actId="1076"/>
          <ac:picMkLst>
            <pc:docMk/>
            <pc:sldMk cId="0" sldId="256"/>
            <ac:picMk id="102" creationId="{00000000-0000-0000-0000-000000000000}"/>
          </ac:picMkLst>
        </pc:picChg>
        <pc:picChg chg="mod">
          <ac:chgData name="Alyssa C Ortiz" userId="5825135d-9162-477a-bb35-e31f8126387a" providerId="ADAL" clId="{075AE2E5-F53F-44BD-AD11-5518B9C41278}" dt="2025-04-16T06:40:54.733" v="99" actId="1076"/>
          <ac:picMkLst>
            <pc:docMk/>
            <pc:sldMk cId="0" sldId="256"/>
            <ac:picMk id="10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8748" y="685800"/>
            <a:ext cx="4841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867ef17e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g34867ef17e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766060" y="1655240"/>
            <a:ext cx="34701600" cy="60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0253640" y="788467"/>
            <a:ext cx="19726200" cy="347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9956392" y="10490983"/>
            <a:ext cx="26346900" cy="86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2354252" y="2067133"/>
            <a:ext cx="26346900" cy="25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3017520" y="5088045"/>
            <a:ext cx="34198500" cy="108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00"/>
              <a:buFont typeface="Calibri"/>
              <a:buNone/>
              <a:defRPr sz="2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5029200" y="16329239"/>
            <a:ext cx="30175200" cy="75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sz="10560"/>
            </a:lvl1pPr>
            <a:lvl2pPr lvl="1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sz="8800"/>
            </a:lvl2pPr>
            <a:lvl3pPr lvl="2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None/>
              <a:defRPr sz="7919"/>
            </a:lvl3pPr>
            <a:lvl4pPr lvl="3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4pPr>
            <a:lvl5pPr lvl="4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5pPr>
            <a:lvl6pPr lvl="5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6pPr>
            <a:lvl7pPr lvl="6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7pPr>
            <a:lvl8pPr lvl="7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8pPr>
            <a:lvl9pPr lvl="8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766060" y="1655240"/>
            <a:ext cx="34701600" cy="60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766060" y="8276167"/>
            <a:ext cx="34701600" cy="197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2745107" y="7750819"/>
            <a:ext cx="34701600" cy="129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00"/>
              <a:buFont typeface="Calibri"/>
              <a:buNone/>
              <a:defRPr sz="2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2745107" y="20805572"/>
            <a:ext cx="34701600" cy="68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sz="1056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8800"/>
              <a:buNone/>
              <a:defRPr sz="8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920"/>
              <a:buNone/>
              <a:defRPr sz="791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2766060" y="1655240"/>
            <a:ext cx="34701600" cy="60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2766060" y="8276167"/>
            <a:ext cx="17099400" cy="197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20368260" y="8276167"/>
            <a:ext cx="17099400" cy="197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771300" y="1655240"/>
            <a:ext cx="34701600" cy="60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2771305" y="7621272"/>
            <a:ext cx="17020800" cy="37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sz="10560" b="1"/>
            </a:lvl1pPr>
            <a:lvl2pPr marL="914400" lvl="1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sz="8800" b="1"/>
            </a:lvl2pPr>
            <a:lvl3pPr marL="1371600" lvl="2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None/>
              <a:defRPr sz="7919" b="1"/>
            </a:lvl3pPr>
            <a:lvl4pPr marL="1828800" lvl="3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4pPr>
            <a:lvl5pPr marL="2286000" lvl="4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5pPr>
            <a:lvl6pPr marL="2743200" lvl="5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6pPr>
            <a:lvl7pPr marL="3200400" lvl="6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7pPr>
            <a:lvl8pPr marL="3657600" lvl="7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8pPr>
            <a:lvl9pPr marL="4114800" lvl="8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2771305" y="11356340"/>
            <a:ext cx="17020800" cy="167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20368262" y="7621272"/>
            <a:ext cx="17104500" cy="37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sz="10560" b="1"/>
            </a:lvl1pPr>
            <a:lvl2pPr marL="914400" lvl="1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sz="8800" b="1"/>
            </a:lvl2pPr>
            <a:lvl3pPr marL="1371600" lvl="2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None/>
              <a:defRPr sz="7919" b="1"/>
            </a:lvl3pPr>
            <a:lvl4pPr marL="1828800" lvl="3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4pPr>
            <a:lvl5pPr marL="2286000" lvl="4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5pPr>
            <a:lvl6pPr marL="2743200" lvl="5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6pPr>
            <a:lvl7pPr marL="3200400" lvl="6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7pPr>
            <a:lvl8pPr marL="3657600" lvl="7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8pPr>
            <a:lvl9pPr marL="4114800" lvl="8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20368262" y="11356340"/>
            <a:ext cx="17104500" cy="167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2766060" y="1655240"/>
            <a:ext cx="34701600" cy="60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771301" y="2072640"/>
            <a:ext cx="12976500" cy="72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80"/>
              <a:buFont typeface="Calibri"/>
              <a:buNone/>
              <a:defRPr sz="1408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7104520" y="4476333"/>
            <a:ext cx="20368200" cy="220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112268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4080"/>
              <a:buChar char="•"/>
              <a:defRPr sz="14080"/>
            </a:lvl1pPr>
            <a:lvl2pPr marL="914400" lvl="1" indent="-101092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2320"/>
              <a:buChar char="•"/>
              <a:defRPr sz="12320"/>
            </a:lvl2pPr>
            <a:lvl3pPr marL="1371600" lvl="2" indent="-89916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0560"/>
              <a:buChar char="•"/>
              <a:defRPr sz="10560"/>
            </a:lvl3pPr>
            <a:lvl4pPr marL="1828800" lvl="3" indent="-787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4pPr>
            <a:lvl5pPr marL="2286000" lvl="4" indent="-787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5pPr>
            <a:lvl6pPr marL="2743200" lvl="5" indent="-787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6pPr>
            <a:lvl7pPr marL="3200400" lvl="6" indent="-787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7pPr>
            <a:lvl8pPr marL="3657600" lvl="7" indent="-787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8pPr>
            <a:lvl9pPr marL="4114800" lvl="8" indent="-787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771301" y="9326880"/>
            <a:ext cx="12976500" cy="172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1pPr>
            <a:lvl2pPr marL="914400" lvl="1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6160"/>
              <a:buNone/>
              <a:defRPr sz="6160"/>
            </a:lvl2pPr>
            <a:lvl3pPr marL="1371600" lvl="2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5280"/>
              <a:buNone/>
              <a:defRPr sz="5280"/>
            </a:lvl3pPr>
            <a:lvl4pPr marL="1828800" lvl="3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4pPr>
            <a:lvl5pPr marL="2286000" lvl="4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5pPr>
            <a:lvl6pPr marL="2743200" lvl="5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6pPr>
            <a:lvl7pPr marL="3200400" lvl="6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7pPr>
            <a:lvl8pPr marL="3657600" lvl="7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8pPr>
            <a:lvl9pPr marL="4114800" lvl="8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771301" y="2072640"/>
            <a:ext cx="12976500" cy="72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80"/>
              <a:buFont typeface="Calibri"/>
              <a:buNone/>
              <a:defRPr sz="1408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104520" y="4476333"/>
            <a:ext cx="20368200" cy="22093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771301" y="9326880"/>
            <a:ext cx="12976500" cy="172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1pPr>
            <a:lvl2pPr marL="914400" lvl="1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6160"/>
              <a:buNone/>
              <a:defRPr sz="6160"/>
            </a:lvl2pPr>
            <a:lvl3pPr marL="1371600" lvl="2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5280"/>
              <a:buNone/>
              <a:defRPr sz="5280"/>
            </a:lvl3pPr>
            <a:lvl4pPr marL="1828800" lvl="3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4pPr>
            <a:lvl5pPr marL="2286000" lvl="4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5pPr>
            <a:lvl6pPr marL="2743200" lvl="5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6pPr>
            <a:lvl7pPr marL="3200400" lvl="6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7pPr>
            <a:lvl8pPr marL="3657600" lvl="7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8pPr>
            <a:lvl9pPr marL="4114800" lvl="8" indent="-228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766060" y="1655240"/>
            <a:ext cx="34701600" cy="60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360"/>
              <a:buFont typeface="Calibri"/>
              <a:buNone/>
              <a:defRPr sz="193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766060" y="8276167"/>
            <a:ext cx="34701600" cy="197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1010920" algn="l" rtl="0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2320"/>
              <a:buFont typeface="Arial"/>
              <a:buChar char="•"/>
              <a:defRPr sz="123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89916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0560"/>
              <a:buFont typeface="Arial"/>
              <a:buChar char="•"/>
              <a:defRPr sz="10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874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3152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3152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3152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3152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3152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3152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sz="79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76606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3327380" y="28815460"/>
            <a:ext cx="135789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8414980" y="28815460"/>
            <a:ext cx="9052500" cy="16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  <a:defRPr sz="52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B3B3B3"/>
            </a:gs>
          </a:gsLst>
          <a:lin ang="5400012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867ef17ef_0_1"/>
          <p:cNvSpPr txBox="1"/>
          <p:nvPr/>
        </p:nvSpPr>
        <p:spPr>
          <a:xfrm>
            <a:off x="11719878" y="6718080"/>
            <a:ext cx="15252192" cy="940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02918" marR="0" lvl="0" indent="-50291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Users 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interact with the system via the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front-end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applying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filters 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data such as bird species.</a:t>
            </a:r>
            <a:endParaRPr sz="5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50291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Char char="●"/>
            </a:pP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 output options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 visualization of the data in the form of a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heat map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and/or 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data as a downloadable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CSV file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50291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 to the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back-end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retrieving data from the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database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generates a 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heatmap visualization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50291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data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 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then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returned 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website.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50291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Char char="●"/>
            </a:pP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 is dynamically updated and filtered data is available for download.</a:t>
            </a:r>
            <a:endParaRPr sz="5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4867ef17ef_0_1"/>
          <p:cNvSpPr/>
          <p:nvPr/>
        </p:nvSpPr>
        <p:spPr>
          <a:xfrm>
            <a:off x="0" y="0"/>
            <a:ext cx="40233600" cy="5364000"/>
          </a:xfrm>
          <a:prstGeom prst="rect">
            <a:avLst/>
          </a:prstGeom>
          <a:gradFill>
            <a:gsLst>
              <a:gs pos="0">
                <a:srgbClr val="696969"/>
              </a:gs>
              <a:gs pos="100000">
                <a:srgbClr val="1D1D1D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135"/>
              <a:buFont typeface="Arial"/>
              <a:buNone/>
            </a:pPr>
            <a:endParaRPr sz="713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4867ef17ef_0_1"/>
          <p:cNvSpPr txBox="1"/>
          <p:nvPr/>
        </p:nvSpPr>
        <p:spPr>
          <a:xfrm>
            <a:off x="9554075" y="185819"/>
            <a:ext cx="10333500" cy="25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882"/>
              <a:buFont typeface="Arial"/>
              <a:buNone/>
            </a:pPr>
            <a:r>
              <a:rPr lang="en-US" sz="1588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FireFlight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34867ef17ef_0_1"/>
          <p:cNvSpPr txBox="1"/>
          <p:nvPr/>
        </p:nvSpPr>
        <p:spPr>
          <a:xfrm>
            <a:off x="9509000" y="3413675"/>
            <a:ext cx="23888400" cy="19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53"/>
              <a:buFont typeface="Arial"/>
              <a:buNone/>
            </a:pPr>
            <a:r>
              <a:rPr lang="en-US" sz="635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Clients</a:t>
            </a:r>
            <a:r>
              <a:rPr lang="en-US" sz="635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en-US" sz="5718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Dr. Jamie Sanderlin, Dr. Ana Miller-</a:t>
            </a:r>
            <a:r>
              <a:rPr lang="en-US" sz="5718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ter</a:t>
            </a:r>
            <a:r>
              <a:rPr lang="en-US" sz="5718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718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Kuile</a:t>
            </a:r>
            <a:r>
              <a:rPr lang="en-US" sz="5718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Dr. Kiona Ogle, USDA, US Forest Service, Northern Arizona University</a:t>
            </a:r>
            <a:endParaRPr sz="5718" b="0" i="0" u="none" strike="noStrike" cap="none" dirty="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8" name="Google Shape;88;g34867ef17ef_0_1"/>
          <p:cNvSpPr txBox="1"/>
          <p:nvPr/>
        </p:nvSpPr>
        <p:spPr>
          <a:xfrm>
            <a:off x="9464000" y="2403050"/>
            <a:ext cx="24113700" cy="10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53"/>
              <a:buFont typeface="Arial"/>
              <a:buNone/>
            </a:pPr>
            <a:r>
              <a:rPr lang="en-US" sz="635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Team: </a:t>
            </a:r>
            <a:r>
              <a:rPr lang="en-US" sz="571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Alyssa Ortiz (Leader), Payton Watts, Tyler Chapp, Andrew Ortega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g34867ef17ef_0_1"/>
          <p:cNvSpPr txBox="1"/>
          <p:nvPr/>
        </p:nvSpPr>
        <p:spPr>
          <a:xfrm>
            <a:off x="347475" y="5623560"/>
            <a:ext cx="10762800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What</a:t>
            </a:r>
            <a:r>
              <a:rPr lang="en-US" sz="6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the Problem?</a:t>
            </a:r>
            <a:endParaRPr sz="6000" b="0" i="0" u="none" strike="noStrike" cap="none" dirty="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0" name="Google Shape;90;g34867ef17ef_0_1" descr="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4704" y="1016350"/>
            <a:ext cx="7805363" cy="306040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34867ef17ef_0_1"/>
          <p:cNvSpPr txBox="1"/>
          <p:nvPr/>
        </p:nvSpPr>
        <p:spPr>
          <a:xfrm>
            <a:off x="33153250" y="4598450"/>
            <a:ext cx="7016100" cy="6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12"/>
              <a:buFont typeface="Arial"/>
              <a:buNone/>
            </a:pPr>
            <a:r>
              <a:rPr lang="en-US" sz="3812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 Mentor:  </a:t>
            </a:r>
            <a:r>
              <a:rPr lang="en-US" sz="3812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Scott LaRocca</a:t>
            </a:r>
            <a:endParaRPr sz="3812" b="0" i="0" u="none" strike="noStrike" cap="non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2" name="Google Shape;92;g34867ef17ef_0_1"/>
          <p:cNvSpPr txBox="1"/>
          <p:nvPr/>
        </p:nvSpPr>
        <p:spPr>
          <a:xfrm>
            <a:off x="347449" y="18754980"/>
            <a:ext cx="10762775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dirty="0">
                <a:solidFill>
                  <a:schemeClr val="lt1"/>
                </a:solidFill>
              </a:rPr>
              <a:t>Solution &amp; Impact</a:t>
            </a:r>
            <a:endParaRPr sz="6000" b="0" i="0" u="none" strike="noStrike" cap="none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3" name="Google Shape;93;g34867ef17ef_0_1"/>
          <p:cNvSpPr txBox="1"/>
          <p:nvPr/>
        </p:nvSpPr>
        <p:spPr>
          <a:xfrm>
            <a:off x="27538725" y="5623560"/>
            <a:ext cx="12347400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dirty="0">
                <a:solidFill>
                  <a:schemeClr val="lt1"/>
                </a:solidFill>
              </a:rPr>
              <a:t>Architecture Overview</a:t>
            </a:r>
            <a:endParaRPr sz="6000" b="0" i="0" u="none" strike="noStrike" cap="none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4" name="Google Shape;94;g34867ef17ef_0_1"/>
          <p:cNvSpPr txBox="1"/>
          <p:nvPr/>
        </p:nvSpPr>
        <p:spPr>
          <a:xfrm>
            <a:off x="11700300" y="5623560"/>
            <a:ext cx="15248400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dirty="0">
                <a:solidFill>
                  <a:schemeClr val="lt1"/>
                </a:solidFill>
              </a:rPr>
              <a:t>Key </a:t>
            </a:r>
            <a:r>
              <a:rPr lang="en-US" sz="6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Features</a:t>
            </a:r>
            <a:endParaRPr sz="6000" b="0" i="0" u="none" strike="noStrike" cap="none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5" name="Google Shape;95;g34867ef17ef_0_1"/>
          <p:cNvSpPr txBox="1"/>
          <p:nvPr/>
        </p:nvSpPr>
        <p:spPr>
          <a:xfrm>
            <a:off x="27541728" y="16995369"/>
            <a:ext cx="12344400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>
                <a:solidFill>
                  <a:schemeClr val="lt1"/>
                </a:solidFill>
              </a:rPr>
              <a:t>Technologies</a:t>
            </a:r>
            <a:endParaRPr sz="6000" b="0" i="0" u="none" strike="noStrike" cap="non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6" name="Google Shape;96;g34867ef17ef_0_1"/>
          <p:cNvSpPr txBox="1"/>
          <p:nvPr/>
        </p:nvSpPr>
        <p:spPr>
          <a:xfrm>
            <a:off x="347450" y="19852260"/>
            <a:ext cx="10762774" cy="10633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02918" marR="0" lvl="0" indent="-49021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Calibri"/>
              <a:buChar char="●"/>
            </a:pP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ser-friendly visualization tool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that 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predictions of bird populations based on years of gathered data.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490218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Officials can use this tool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en-US" sz="5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estimate ecosystem recovery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after wildfire or other natural disasters.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490218" algn="just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56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tool will be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by US Forest Service stations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across the Western US to allow prediction analysis on an individual basis and timeframe for each end user.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4867ef17ef_0_1"/>
          <p:cNvSpPr txBox="1"/>
          <p:nvPr/>
        </p:nvSpPr>
        <p:spPr>
          <a:xfrm>
            <a:off x="347475" y="6718080"/>
            <a:ext cx="10762800" cy="120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2918" marR="0" lvl="0" indent="-49656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Climate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</a:t>
            </a:r>
            <a:r>
              <a:rPr lang="en-US" sz="5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 become an increasing issue in recent years.  As a result, wildfire rates have increased, ravaging ecosystems.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49656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 are an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indicator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species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that reflect an ecosystem’s health. To determine which course of actions are best to take, scientists need to first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 at how bird populations will change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response to wildfires.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2918" marR="0" lvl="0" indent="-496568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0"/>
              <a:buFont typeface="Calibri"/>
              <a:buChar char="●"/>
            </a:pP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Currently, </a:t>
            </a:r>
            <a:r>
              <a:rPr lang="en-US" sz="5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is no user-friendly tool </a:t>
            </a:r>
            <a:r>
              <a:rPr lang="en-US" sz="5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helps visualize the predicted bird presence in an area.</a:t>
            </a:r>
            <a:endParaRPr sz="5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g34867ef17ef_0_1"/>
          <p:cNvPicPr preferRelativeResize="0"/>
          <p:nvPr/>
        </p:nvPicPr>
        <p:blipFill rotWithShape="1">
          <a:blip r:embed="rId4">
            <a:alphaModFix/>
          </a:blip>
          <a:srcRect l="22160" t="22042" r="25953" b="36486"/>
          <a:stretch/>
        </p:blipFill>
        <p:spPr>
          <a:xfrm>
            <a:off x="33577700" y="0"/>
            <a:ext cx="5753399" cy="459845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34867ef17ef_0_1"/>
          <p:cNvSpPr txBox="1"/>
          <p:nvPr/>
        </p:nvSpPr>
        <p:spPr>
          <a:xfrm>
            <a:off x="11704320" y="29045659"/>
            <a:ext cx="14033400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>
                <a:solidFill>
                  <a:schemeClr val="lt1"/>
                </a:solidFill>
              </a:rPr>
              <a:t>Visit Our Website!</a:t>
            </a:r>
            <a:endParaRPr sz="6000" b="0" i="0" u="none" strike="noStrike" cap="none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0" name="Google Shape;100;g34867ef17ef_0_1"/>
          <p:cNvSpPr txBox="1"/>
          <p:nvPr/>
        </p:nvSpPr>
        <p:spPr>
          <a:xfrm>
            <a:off x="11704320" y="16344009"/>
            <a:ext cx="15252192" cy="1097280"/>
          </a:xfrm>
          <a:prstGeom prst="rect">
            <a:avLst/>
          </a:prstGeom>
          <a:solidFill>
            <a:srgbClr val="980000"/>
          </a:solidFill>
          <a:ln>
            <a:noFill/>
          </a:ln>
        </p:spPr>
        <p:txBody>
          <a:bodyPr spcFirstLastPara="1" wrap="square" lIns="88725" tIns="88725" rIns="88725" bIns="88725" anchor="ctr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dirty="0">
                <a:solidFill>
                  <a:schemeClr val="lt1"/>
                </a:solidFill>
              </a:rPr>
              <a:t>Data Visualization</a:t>
            </a:r>
            <a:endParaRPr sz="6000" b="0" i="0" u="none" strike="noStrike" cap="none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01" name="Google Shape;101;g34867ef17ef_0_1"/>
          <p:cNvPicPr preferRelativeResize="0"/>
          <p:nvPr/>
        </p:nvPicPr>
        <p:blipFill rotWithShape="1">
          <a:blip r:embed="rId5">
            <a:alphaModFix/>
          </a:blip>
          <a:srcRect t="734"/>
          <a:stretch/>
        </p:blipFill>
        <p:spPr>
          <a:xfrm>
            <a:off x="27621147" y="18294318"/>
            <a:ext cx="12148500" cy="11299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g34867ef17ef_0_1" title="Stellerjay.PNG"/>
          <p:cNvPicPr preferRelativeResize="0"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794075" y="18624018"/>
            <a:ext cx="15103799" cy="9838226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03" name="Google Shape;103;g34867ef17ef_0_1"/>
          <p:cNvSpPr txBox="1"/>
          <p:nvPr/>
        </p:nvSpPr>
        <p:spPr>
          <a:xfrm>
            <a:off x="11695491" y="17474694"/>
            <a:ext cx="152484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spAutoFit/>
          </a:bodyPr>
          <a:lstStyle/>
          <a:p>
            <a:pPr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Probability of Steller’s Jay Presence</a:t>
            </a:r>
            <a:endParaRPr sz="5500" b="1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g34867ef17ef_0_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4576100" y="28570538"/>
            <a:ext cx="2321767" cy="219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g34867ef17ef_0_1" title="birddiagram_2_thin.png"/>
          <p:cNvPicPr preferRelativeResize="0"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7587448" y="6829926"/>
            <a:ext cx="12252960" cy="100534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Oswald</vt:lpstr>
      <vt:lpstr>Arial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Alyssa Ortiz</cp:lastModifiedBy>
  <cp:revision>1</cp:revision>
  <dcterms:created xsi:type="dcterms:W3CDTF">2018-10-09T15:34:40Z</dcterms:created>
  <dcterms:modified xsi:type="dcterms:W3CDTF">2025-04-16T07:30:41Z</dcterms:modified>
</cp:coreProperties>
</file>